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37f82ab1124d07" /><Relationship Type="http://schemas.openxmlformats.org/officeDocument/2006/relationships/extended-properties" Target="/docProps/app.xml" Id="Rf67a7b874dfc4c0a" /><Relationship Type="http://schemas.openxmlformats.org/officeDocument/2006/relationships/officeDocument" Target="/ppt/presentation.xml" Id="Raee91878e9b0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4bb4fdb544095"/>
  </p:sldMasterIdLst>
  <p:notesMasterIdLst>
    <p:notesMasterId xmlns:r="http://schemas.openxmlformats.org/officeDocument/2006/relationships" r:id="R8572b4a3508449b8"/>
  </p:notesMasterIdLst>
  <p:sldIdLst>
    <p:sldId xmlns:r="http://schemas.openxmlformats.org/officeDocument/2006/relationships" id="256" r:id="Re7cb2c6bd4d049e5"/>
    <p:sldId xmlns:r="http://schemas.openxmlformats.org/officeDocument/2006/relationships" id="257" r:id="R6c4626ade7774b95"/>
    <p:sldId xmlns:r="http://schemas.openxmlformats.org/officeDocument/2006/relationships" id="258" r:id="R8f898bcc12f442f6"/>
    <p:sldId xmlns:r="http://schemas.openxmlformats.org/officeDocument/2006/relationships" id="259" r:id="R9d67ace0e9fc4b53"/>
    <p:sldId xmlns:r="http://schemas.openxmlformats.org/officeDocument/2006/relationships" id="260" r:id="Rc05a9d5db98440c7"/>
    <p:sldId xmlns:r="http://schemas.openxmlformats.org/officeDocument/2006/relationships" id="261" r:id="R6b0b90898df04a9e"/>
    <p:sldId xmlns:r="http://schemas.openxmlformats.org/officeDocument/2006/relationships" id="262" r:id="Rc3b4a653c2b545dd"/>
    <p:sldId xmlns:r="http://schemas.openxmlformats.org/officeDocument/2006/relationships" id="263" r:id="R189bfe8ab9c24920"/>
    <p:sldId xmlns:r="http://schemas.openxmlformats.org/officeDocument/2006/relationships" id="264" r:id="R3669cdd06d6f4936"/>
    <p:sldId xmlns:r="http://schemas.openxmlformats.org/officeDocument/2006/relationships" id="265" r:id="R4646d42d696d49e8"/>
    <p:sldId xmlns:r="http://schemas.openxmlformats.org/officeDocument/2006/relationships" id="266" r:id="R3709ec2f4cd642f0"/>
    <p:sldId xmlns:r="http://schemas.openxmlformats.org/officeDocument/2006/relationships" id="267" r:id="R212d3632b2904c1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fd0764670304433" /><Relationship Type="http://schemas.openxmlformats.org/officeDocument/2006/relationships/slideMaster" Target="/ppt/slideMasters/slideMaster1.xml" Id="Rcd24bb4fdb544095" /><Relationship Type="http://schemas.openxmlformats.org/officeDocument/2006/relationships/notesMaster" Target="/ppt/notesMasters/notesMaster1.xml" Id="R8572b4a3508449b8" /><Relationship Type="http://schemas.openxmlformats.org/officeDocument/2006/relationships/presProps" Target="/ppt/presProps.xml" Id="R3d3b545ef51c4e7a" /><Relationship Type="http://schemas.openxmlformats.org/officeDocument/2006/relationships/tableStyles" Target="/ppt/tableStyles.xml" Id="R81b02b2fe3784438" /><Relationship Type="http://schemas.openxmlformats.org/officeDocument/2006/relationships/slide" Target="/ppt/slides/slide1.xml" Id="Re7cb2c6bd4d049e5" /><Relationship Type="http://schemas.openxmlformats.org/officeDocument/2006/relationships/slide" Target="/ppt/slides/slide2.xml" Id="R6c4626ade7774b95" /><Relationship Type="http://schemas.openxmlformats.org/officeDocument/2006/relationships/slide" Target="/ppt/slides/slide3.xml" Id="R8f898bcc12f442f6" /><Relationship Type="http://schemas.openxmlformats.org/officeDocument/2006/relationships/slide" Target="/ppt/slides/slide4.xml" Id="R9d67ace0e9fc4b53" /><Relationship Type="http://schemas.openxmlformats.org/officeDocument/2006/relationships/slide" Target="/ppt/slides/slide5.xml" Id="Rc05a9d5db98440c7" /><Relationship Type="http://schemas.openxmlformats.org/officeDocument/2006/relationships/slide" Target="/ppt/slides/slide6.xml" Id="R6b0b90898df04a9e" /><Relationship Type="http://schemas.openxmlformats.org/officeDocument/2006/relationships/slide" Target="/ppt/slides/slide7.xml" Id="Rc3b4a653c2b545dd" /><Relationship Type="http://schemas.openxmlformats.org/officeDocument/2006/relationships/slide" Target="/ppt/slides/slide8.xml" Id="R189bfe8ab9c24920" /><Relationship Type="http://schemas.openxmlformats.org/officeDocument/2006/relationships/slide" Target="/ppt/slides/slide9.xml" Id="R3669cdd06d6f4936" /><Relationship Type="http://schemas.openxmlformats.org/officeDocument/2006/relationships/slide" Target="/ppt/slides/slide10.xml" Id="R4646d42d696d49e8" /><Relationship Type="http://schemas.openxmlformats.org/officeDocument/2006/relationships/slide" Target="/ppt/slides/slide11.xml" Id="R3709ec2f4cd642f0" /><Relationship Type="http://schemas.openxmlformats.org/officeDocument/2006/relationships/slide" Target="/ppt/slides/slide12.xml" Id="R212d3632b2904c1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a2f643e6e74457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b020c51a5840eb" /><Relationship Type="http://schemas.openxmlformats.org/officeDocument/2006/relationships/notesMaster" Target="/ppt/notesMasters/notesMaster1.xml" Id="R402881f58e19408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489466a74a047e7" /><Relationship Type="http://schemas.openxmlformats.org/officeDocument/2006/relationships/notesMaster" Target="/ppt/notesMasters/notesMaster1.xml" Id="Rf4d83a65659c4f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fead74f7fcd4735" /><Relationship Type="http://schemas.openxmlformats.org/officeDocument/2006/relationships/notesMaster" Target="/ppt/notesMasters/notesMaster1.xml" Id="Rb7ce641cc2c640b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2533ca917949ca" /><Relationship Type="http://schemas.openxmlformats.org/officeDocument/2006/relationships/notesMaster" Target="/ppt/notesMasters/notesMaster1.xml" Id="Rc28fb92e6c1c4e1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ad060175f6b4374" /><Relationship Type="http://schemas.openxmlformats.org/officeDocument/2006/relationships/notesMaster" Target="/ppt/notesMasters/notesMaster1.xml" Id="Re450731c7f714f0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74ff63b29e748e2" /><Relationship Type="http://schemas.openxmlformats.org/officeDocument/2006/relationships/notesMaster" Target="/ppt/notesMasters/notesMaster1.xml" Id="R2c2d601a2a794a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68e3ba6a9a44c5" /><Relationship Type="http://schemas.openxmlformats.org/officeDocument/2006/relationships/notesMaster" Target="/ppt/notesMasters/notesMaster1.xml" Id="R742d4ae476f84cf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3feb3ff707846a7" /><Relationship Type="http://schemas.openxmlformats.org/officeDocument/2006/relationships/notesMaster" Target="/ppt/notesMasters/notesMaster1.xml" Id="R43f1a8e0b424490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d3149872a7140e0" /><Relationship Type="http://schemas.openxmlformats.org/officeDocument/2006/relationships/notesMaster" Target="/ppt/notesMasters/notesMaster1.xml" Id="R64299db27f854a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0217c23ef6a4ff9" /><Relationship Type="http://schemas.openxmlformats.org/officeDocument/2006/relationships/notesMaster" Target="/ppt/notesMasters/notesMaster1.xml" Id="R53d7ea7fe527444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b2bdfb41024c14" /><Relationship Type="http://schemas.openxmlformats.org/officeDocument/2006/relationships/notesMaster" Target="/ppt/notesMasters/notesMaster1.xml" Id="R9cb0206fe826490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db118d8f4ec4cba" /><Relationship Type="http://schemas.openxmlformats.org/officeDocument/2006/relationships/notesMaster" Target="/ppt/notesMasters/notesMaster1.xml" Id="R7d857e8d4a9b4fa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decision discipline: verify on the real asset before asking the buyer to scale.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</a:t>
            </a:r>
          </a:p>
          <a:p xmlns:a="http://schemas.openxmlformats.org/drawingml/2006/main">
            <a:r>
              <a:t>- OpenAI ImageGen concept visual created for this deck, 2026-08-21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Recruit technical distributors with measurement and service capability. Do not promise exclusivity before pilot execution and market activity.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NANOBEST overseas business strategy meeting notes supplied by the user, 2026-08-21</a:t>
            </a:r>
          </a:p>
          <a:p xmlns:a="http://schemas.openxmlformats.org/drawingml/2006/main">
            <a:r>
              <a:t>- https://nanobestjapan.lsv.jp/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checklist protects the country launch. Resolve each item before converting a pilot landing page into a hard-claim product page.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https://nanobestjapan.lsv.jp/pdf/%E3%83%8D%E3%82%AA%E3%82%A8%E3%82%AF%E3%82%BB%E3%83%AB%E3%82%B8%E3%83%BC%E3%83%81%E3%83%A9%E3%82%B72025_compressed.pdf</a:t>
            </a:r>
          </a:p>
          <a:p xmlns:a="http://schemas.openxmlformats.org/drawingml/2006/main">
            <a:r>
              <a:t>- https://nanobestjapan.lsv.jp/pdf/%E3%80%90%E6%97%A5%E6%9C%AC%E8%AA%9E%E3%80%91%E3%80%801-%E4%BC%9A%E7%A4%BE%E3%83%97%E3%83%AC%E3%82%BC%E3%83%B3%E8%B3%87%E6%96%99_compressed.pdf</a:t>
            </a:r>
          </a:p>
          <a:p xmlns:a="http://schemas.openxmlformats.org/drawingml/2006/main">
            <a:r>
              <a:t>- https://nanobestjapan.lsv.jp/pdf/EN%20pdf/1-%E4%BC%9A%E7%A4%BE%E3%83%97%E3%83%AC%E3%82%BC%E3%83%B3%E8%B3%87%E6%96%99%E3%80%80%E8%8B%B1%E8%AA%9E_compressed.pdf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five facts needed to qualify an operator or distributor conversation.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</a:t>
            </a:r>
          </a:p>
          <a:p xmlns:a="http://schemas.openxmlformats.org/drawingml/2006/main">
            <a:r>
              <a:t>- International inquiry desk supplied by the user: nanobestjapan.worlddesk@outlook.com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Position the offer as a measured improvement project, not a fixed-percentage device sale.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</a:t>
            </a:r>
          </a:p>
          <a:p xmlns:a="http://schemas.openxmlformats.org/drawingml/2006/main">
            <a:r>
              <a:t>- https://ghgprotocol.org/project-protocol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 with stable-load industrial assets. Fleet projects come later because operating variance and warranties complicate proof.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https://nanobestjapan.lsv.jp/pdf/%E3%83%8D%E3%82%AA%E3%82%A8%E3%82%AF%E3%82%BB%E3%83%AB%E3%82%B8%E3%83%BC%E3%83%81%E3%83%A9%E3%82%B72025_compressed.pdf</a:t>
            </a:r>
          </a:p>
          <a:p xmlns:a="http://schemas.openxmlformats.org/drawingml/2006/main">
            <a:r>
              <a:t>- https://nanobestjapan.lsv.jp/pdf/%E3%80%90%E6%97%A5%E6%9C%AC%E8%AA%9E%E3%80%91%E3%80%801-%E4%BC%9A%E7%A4%BE%E3%83%97%E3%83%AC%E3%82%BC%E3%83%B3%E8%B3%87%E6%96%99_compressed.pdf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mechanism statement narrow. Final model, flow, pressure, material, piping and local approval remain project-specific.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https://nanobestjapan.lsv.jp/pdf/%E3%83%8D%E3%82%AA%E3%82%A8%E3%82%AF%E3%82%BB%E3%83%AB%E3%82%B8%E3%83%BC%E3%83%81%E3%83%A9%E3%82%B72025_compressed.pdf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context before the percentage. The objective is to earn permission for a site pilot, not to imply guaranteed performance.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</a:t>
            </a:r>
          </a:p>
          <a:p xmlns:a="http://schemas.openxmlformats.org/drawingml/2006/main">
            <a:r>
              <a:t>- https://nanobestjapan.lsv.jp/pdf/%E3%80%90%E6%97%A5%E6%9C%AC%E8%AA%9E%E3%80%91%E3%80%801-%E4%BC%9A%E7%A4%BE%E3%83%97%E3%83%AC%E3%82%BC%E3%83%B3%E8%B3%87%E6%96%99_compressed.pdf</a:t>
            </a:r>
          </a:p>
          <a:p xmlns:a="http://schemas.openxmlformats.org/drawingml/2006/main">
            <a:r>
              <a:t>- https://nanobestjapan.lsv.jp/pdf/%E3%83%8D%E3%82%AA%E3%82%A8%E3%82%AF%E3%82%BB%E3%83%AB%E3%82%B8%E3%83%BC%E3%83%81%E3%83%A9%E3%82%B72025_compressed.pdf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intentionally highlights the weaker day-8 result. It converts a credibility risk into an operating-protocol question.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https://nanobestjapan.lsv.jp/pdf/%E3%80%90%E6%97%A5%E6%9C%AC%E8%AA%9E%E3%80%91%E3%80%801-%E4%BC%9A%E7%A4%BE%E3%83%97%E3%83%AC%E3%82%BC%E3%83%B3%E8%B3%87%E6%96%99_compressed.pdf</a:t>
            </a:r>
          </a:p>
          <a:p xmlns:a="http://schemas.openxmlformats.org/drawingml/2006/main">
            <a:r>
              <a:t>- Source table: NEO-100 diesel-generator test, South Africa, 21–28 Oct 2024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let prospects equate exhaust concentration with total emissions. Use normalized fuel consumption for the commercial and carbon decision.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https://nanobestjapan.lsv.jp/pdf/%E3%80%90%E6%97%A5%E6%9C%AC%E8%AA%9E%E3%80%91%E3%80%801-%E4%BC%9A%E7%A4%BE%E3%83%97%E3%83%AC%E3%82%BC%E3%83%B3%E8%B3%87%E6%96%99_compressed.pdf</a:t>
            </a:r>
          </a:p>
          <a:p xmlns:a="http://schemas.openxmlformats.org/drawingml/2006/main">
            <a:r>
              <a:t>- https://ghgprotocol.org/project-protocol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four gates to qualify serious buyers and protect both the manufacturer and local partner from overclaiming.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https://ghgprotocol.org/project-protocol</a:t>
            </a:r>
          </a:p>
          <a:p xmlns:a="http://schemas.openxmlformats.org/drawingml/2006/main">
            <a:r>
              <a:t>- NEO-EXERGY evidence-led pilot design prepared from official NANOBEST source cases, 2026-08-21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the buyer to set their minimum acceptable result. The project advances only if measured data clears that threshold.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Illustrative calculation prepared for this deck: monthly saving = monthly volume × unit price × scenario reduction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b16dc9057478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46128b7e3504db3" /><Relationship Type="http://schemas.openxmlformats.org/officeDocument/2006/relationships/slideLayout" Target="/ppt/slideLayouts/slideLayout1.xml" Id="R0c5d735bb5bd4b3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d735bb5bd4b3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3d3ffa6b24446" /><Relationship Type="http://schemas.openxmlformats.org/officeDocument/2006/relationships/image" Target="/ppt/media/image.png" Id="R99f692a6b0424440" /><Relationship Type="http://schemas.openxmlformats.org/officeDocument/2006/relationships/notesSlide" Target="/ppt/notesSlides/notesSlide1.xml" Id="Rbe1f2a3ba1dd45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9f4dea3a4296" /><Relationship Type="http://schemas.openxmlformats.org/officeDocument/2006/relationships/notesSlide" Target="/ppt/notesSlides/notesSlide10.xml" Id="R2e3969afce7c41b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8517a1475425d" /><Relationship Type="http://schemas.openxmlformats.org/officeDocument/2006/relationships/notesSlide" Target="/ppt/notesSlides/notesSlide11.xml" Id="R9d8eef2aaad64ed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3b0a14454c9f" /><Relationship Type="http://schemas.openxmlformats.org/officeDocument/2006/relationships/notesSlide" Target="/ppt/notesSlides/notesSlide12.xml" Id="Rd87814b3fda6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6f2636034cbf" /><Relationship Type="http://schemas.openxmlformats.org/officeDocument/2006/relationships/notesSlide" Target="/ppt/notesSlides/notesSlide2.xml" Id="Re56eb905a226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50966ad54167" /><Relationship Type="http://schemas.openxmlformats.org/officeDocument/2006/relationships/notesSlide" Target="/ppt/notesSlides/notesSlide3.xml" Id="R8a385fddeb87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4919c95a46d6" /><Relationship Type="http://schemas.openxmlformats.org/officeDocument/2006/relationships/notesSlide" Target="/ppt/notesSlides/notesSlide4.xml" Id="Rea7c73cfb1fe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8c22c24d42e2" /><Relationship Type="http://schemas.openxmlformats.org/officeDocument/2006/relationships/notesSlide" Target="/ppt/notesSlides/notesSlide5.xml" Id="Rb23450edeb5f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3f478c3b4ac4" /><Relationship Type="http://schemas.openxmlformats.org/officeDocument/2006/relationships/notesSlide" Target="/ppt/notesSlides/notesSlide6.xml" Id="Rf8ac15c99f02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c5dfab8641ec" /><Relationship Type="http://schemas.openxmlformats.org/officeDocument/2006/relationships/notesSlide" Target="/ppt/notesSlides/notesSlide7.xml" Id="R66822eb27f144c7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8b6e3a44408d" /><Relationship Type="http://schemas.openxmlformats.org/officeDocument/2006/relationships/notesSlide" Target="/ppt/notesSlides/notesSlide8.xml" Id="R28b5aa4d29ff479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4c61fed22418f" /><Relationship Type="http://schemas.openxmlformats.org/officeDocument/2006/relationships/notesSlide" Target="/ppt/notesSlides/notesSlide9.xml" Id="R5cc769591cd84a6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B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f692a6b0424440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7F96CB-EA87-49BD-A64D-AF13603AB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286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0B0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2CE24C-9F25-4318-9B6F-9548FA821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0"/>
            <a:ext cx="476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F36552-AEA1-43C5-8C49-F1F073B4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"/>
            <a:ext cx="20955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74783F-BA57-48FE-A048-4E897518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8625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GLOBAL SALES DECK  /  日英版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0A8BE9-9056-4CC9-9417-6022D6549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09700"/>
            <a:ext cx="514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271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48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NEO-EXERGY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6A63F5-642F-41B4-84B3-72791DBF6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6695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23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VERIFY BEFORE SCALE.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65E7A5-2ADF-4A2E-9F26-FEB3E7911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105150"/>
            <a:ext cx="4762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650" b="0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Fuel efficiency evaluated on your equipment—not a universal promise.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204F22-5E22-42F9-BEAA-144E1824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243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425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燃料費削減を、期待ではなく実機データで判断する。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C49FEB-2DA6-49E7-918F-75834E96F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143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AE11A7-C1E7-4050-819A-651B0B3C4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3530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BOILERS  ·  GENERATORS  ·  MARINE  ·  TECHNICAL PARTNERS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07F780-3412-4924-9E9E-91C64AB7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61531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NANOBEST JAPAN Co., Ltd.</a:t>
            </a:r>
          </a:p>
        </p:txBody>
      </p:sp>
    </p:spTree>
    <p:extLst>
      <p:ext uri="{BB962C8B-B14F-4D97-AF65-F5344CB8AC3E}">
        <p14:creationId xmlns:p14="http://schemas.microsoft.com/office/powerpoint/2010/main" val="5664538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EF0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A7C91AD-C404-4A3C-9E33-E9347205F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B260EB-1E80-4DFB-9CE6-4E7D5AEF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85FB31-E5EC-4186-90C8-E86863009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6641A1-6A91-47C0-B58E-C021452B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WORLDWIDE PARTNER PROGRAM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D70DC5-86DF-4B4B-BFD1-9B20734C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Build a technical market—not a one-off introduction.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A5A37B-589C-4EC9-8DE2-A3E6694AD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単発紹介ではなく、技術と市場を一緒に作る。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FC59BD-A904-4DA1-BD98-8967EFC86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5467350" cy="323850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53FF2C-B7B1-4F1E-BD41-5DD45C7E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5717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FROM NANOBEST JAPAN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525955-52B6-45C8-9BE3-7FEF95200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146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メーカー支援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2528AB-FADC-4BE3-8EE8-0A76CE05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480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DA5B5D-4BB3-4C32-8AFE-CFF4F852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480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Product &amp; evidence orientation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D71BC8-1064-4EC4-BBF0-D60BBE959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481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8EB13F-91C1-4C2B-AF12-8621D2A23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481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Opportunity qualification support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4668F4-1680-4D20-A946-46F6AF9E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481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FA716E-AA9C-447E-8389-1E5AF4FE4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481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Pilot and measurement guidance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B9EB37-DC50-40D2-9F4C-0598EA78B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482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322EB5-4104-489B-87F5-057D9A00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482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Localized sales-material development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9006CA-C806-4591-B0AB-8E4F29B2B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482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3E2876-8935-4CBA-8DC5-B2F6F0AB8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482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Territory discussion after execution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6BB8011-DDE6-4A21-B602-6F274585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43150"/>
            <a:ext cx="5467350" cy="3238500"/>
          </a:xfrm>
          <a:prstGeom xmlns:a="http://schemas.openxmlformats.org/drawingml/2006/main" prst="roundRect">
            <a:avLst>
              <a:gd name="adj" fmla="val 2353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186602-F65B-4049-A525-3E0F4865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717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FROM THE LOCAL PARTNER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C7247A-DD05-4563-AD1F-4717027D2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146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現地パートナー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59B2E8-F423-4636-BCA5-FE3741D0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480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57D993-4B57-4721-A637-ECF1A559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4480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Relevant customer base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70CCA2-79EA-4610-BBD8-C9D1F523D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8481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5CCBD6-5B79-4114-9002-B8F7E9F43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8481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Technical staff or engineering allies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FC26950-2534-4D64-AA4E-33F5C1484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2481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895FDF4-706D-46B1-887B-E9DE2D49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2481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Ability to support a controlled pilot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5BFD8A-618C-4AD3-A039-B6EEACC4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482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561EE8-2DA5-44EC-9350-E3B13BBA6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6482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Target-sector activity plan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7DDC51-860E-48F6-8E00-A46385049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0482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31637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66D0BBB-C94A-41E9-AE98-67D86A4E1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04825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Responsible, evidence-led sales conduct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447244D-0705-4C3D-99E5-0AFF194B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11391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EXCLUSIVITY FOLLOWS EVIDENCE OF EXECUTION — not the first conversation.</a:t>
            </a:r>
          </a:p>
        </p:txBody>
      </p:sp>
    </p:spTree>
    <p:extLst>
      <p:ext uri="{BB962C8B-B14F-4D97-AF65-F5344CB8AC3E}">
        <p14:creationId xmlns:p14="http://schemas.microsoft.com/office/powerpoint/2010/main" val="188050245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0B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80079E4-D1E1-4111-AFD2-B6A470904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89304E-08CC-4EA2-879E-E6F2514D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6E6A86-4E99-47B8-9A43-6900883BB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021512-DA1C-46C5-A442-4425E4240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BEFORE A COUNTRY LAUNCH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EA24FE-57B9-4691-A847-9D4A66EDC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Turn missing information into a qualification checklist.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580921-0AD4-464C-9472-C53988DAD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不足情報を、案件審査と国別公開のチェックリストにする。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4E8598-A22F-410C-A4EA-A34F59BBE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3619500" cy="3295650"/>
          </a:xfrm>
          <a:prstGeom xmlns:a="http://schemas.openxmlformats.org/drawingml/2006/main" prst="roundRect">
            <a:avLst>
              <a:gd name="adj" fmla="val 2312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BFA6F4-2FB4-4CAF-AA18-E90E6EB7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33650"/>
            <a:ext cx="10858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E13FC7-BCBE-4405-9BB5-C93DE5B35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81275"/>
            <a:ext cx="895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PRODUCT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3426DD-E5A7-4E61-808F-EF9DD410C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099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製品仕様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EB61A8-D3AA-4183-ABEB-543A2BAE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385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7DB308-9F7D-4E59-9226-08541A23E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1950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Model naming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9682F8-7828-46B6-9016-8EF738B22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8622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71BF9E-C05D-4204-AC07-6CFCA32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671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Flow / pressure / temperature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4855C3-D76E-4AD7-AA7D-C802EF732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339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78C28-B4F2-453E-8D83-C2D7B2E35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148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Materials and connections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EDF171-E5C1-4DBA-8EF6-5B8BB3796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98157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DD9A29-52FE-4BC0-8DDE-D37AE7736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96252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Pump power and maintenance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13D4E2-1A61-4EE1-A80C-230404FA1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324100"/>
            <a:ext cx="3619500" cy="3295650"/>
          </a:xfrm>
          <a:prstGeom xmlns:a="http://schemas.openxmlformats.org/drawingml/2006/main" prst="roundRect">
            <a:avLst>
              <a:gd name="adj" fmla="val 2312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2F9713-71FC-4B80-975D-C39A7F78E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533650"/>
            <a:ext cx="10858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C71B17-F1C5-446A-8BDB-F340EAFF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81275"/>
            <a:ext cx="895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641E1B-7AC9-48E4-83EB-462276BE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0099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実証根拠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F6866B-E140-4C3E-812C-39BF62BB2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6385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80483F-E484-49C2-9949-7A1EBFAD8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1950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Raw measurements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A47804-B7A6-413A-840E-CAA7B7AC0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08622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68259C-46F2-451D-AE21-0324F733A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671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Load and output normalization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BB05B4-7365-48C3-A30A-EE97DD2C1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5339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4CE9F6-0071-425D-A265-02C5FEF74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5148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Instrument calibration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2629E20-81B9-40CE-B388-2C485A584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98157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86EA99-6577-4303-A276-E470E399A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96252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CO₂ calculation boundary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8BCB04D-641B-46E1-AEEA-6CDF12EBA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324100"/>
            <a:ext cx="3619500" cy="3295650"/>
          </a:xfrm>
          <a:prstGeom xmlns:a="http://schemas.openxmlformats.org/drawingml/2006/main" prst="roundRect">
            <a:avLst>
              <a:gd name="adj" fmla="val 2312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2AD4A5E-A4FF-4530-9719-EB2AC635C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33650"/>
            <a:ext cx="10858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4F3538-52FC-4A48-B4F6-3452328A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81275"/>
            <a:ext cx="895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MARKET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61A1298-C60E-4CD0-AF84-245E1BF8D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099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国別対応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1499682-E892-4FA3-BF6E-92B3CC45A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385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101696F-72DA-487F-A8DB-7E6DACA8D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61950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Local safety and approvals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329DF61-DECB-4D9C-8C76-B68DE655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08622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A103EFC-890C-4F1D-BBE6-FDE2D58A8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0671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Equipment warranty impact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C1DB6BE-47F5-4AF7-885C-DF4A99BF6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339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50646B0-D88B-4763-AA8D-9F430C9E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5148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Trademark / sales rights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B99BFB6-14E8-4DAD-B529-3DD53058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98157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72E03D2-6CF0-4249-9908-6735179C6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96252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Claims and translation review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8E61DF5-7E71-404A-9E30-29CE962E9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NAMING RULE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C1FBE51-383E-46F3-AC00-72D04990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857875"/>
            <a:ext cx="1007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Use NEO-EXERGY as the product family. Treat Neo Excel G as unconfirmed wording until written clarification.</a:t>
            </a:r>
          </a:p>
        </p:txBody>
      </p:sp>
    </p:spTree>
    <p:extLst>
      <p:ext uri="{BB962C8B-B14F-4D97-AF65-F5344CB8AC3E}">
        <p14:creationId xmlns:p14="http://schemas.microsoft.com/office/powerpoint/2010/main" val="209847834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C9FF3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18DFAF-7832-48D3-8947-113C28BBC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NEXT STEP  /  次のステップ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B2A7FD-6F09-441E-A0A9-263669147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52550"/>
            <a:ext cx="10096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138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42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Tell us about the asset, not just the country.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F7DD50-8B7B-4307-8A7F-AFEE39831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0613A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50613A"/>
                </a:solidFill>
                <a:latin typeface="Yu Gothic"/>
                <a:ea typeface="Yu Gothic"/>
                <a:cs typeface="Yu Gothic"/>
              </a:rPr>
              <a:t>国名だけでなく、対象設備を教えてください。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1A1D27-9522-4F6A-9440-0932EB308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0"/>
            <a:ext cx="1905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3EA0ED-DB76-4557-BC37-D1C9EC8C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605893-CC5A-4581-B78B-528B37023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433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Fuel type / 燃料種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0DB3AE-BFDD-4BD0-8397-45DC5BCA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429000"/>
            <a:ext cx="1905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2DD8B2-3989-4AF9-A539-43AA89C7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3581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D5362B-628B-4E6A-A1AA-22E3EF8FE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39433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25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Monthly use / 月間使用量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2231A0-20EC-4B89-8751-F451C1CDE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29000"/>
            <a:ext cx="1905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F9C4B1-A6E7-4776-A0C2-CD07E7922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81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6E9224-BF0A-4255-81B0-4079C337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9433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4125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Asset &amp; output / 設備・生産量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FDFD6E-94F5-46DA-AAEA-588C4F00D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429000"/>
            <a:ext cx="1905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C07365-DE33-44E9-ACF4-C2E619165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581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2C8C5E-6763-4C58-8AC5-0D4DE7565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9433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961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Operating hours / 稼働時間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D9042-7B36-4A5B-A84A-93D29B214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429000"/>
            <a:ext cx="19050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C07254-3CBF-46C4-A38D-BE1481C65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5814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54CC8E-ABD2-4F89-B706-824C23A1D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433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768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Target market / 対象国・業界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EC93F5-C730-4419-99F9-AE9BC18E0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14900"/>
            <a:ext cx="113919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97B62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8759A5-AC21-4072-AB14-4C49349F3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752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REQUEST A SITE-FIT &amp; ROI ASSESSMENT  /  適合性・概算ROI診断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791D09-BB2A-4653-87F7-9ADA0166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702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4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nanobestjapan.worlddesk@outlook.com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9523FA-E5B9-450F-B12B-7B5969260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24450"/>
            <a:ext cx="17907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F1CB62-632C-48DF-BBBC-4F5AA1824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286375"/>
            <a:ext cx="1790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START 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7A321C-4917-4174-9C77-33FB148D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00800"/>
            <a:ext cx="11391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NANOBEST JAPAN Co., Ltd.  ·  INTERNATIONAL BUSINESS DEVELOPMENT</a:t>
            </a:r>
          </a:p>
        </p:txBody>
      </p:sp>
    </p:spTree>
    <p:extLst>
      <p:ext uri="{BB962C8B-B14F-4D97-AF65-F5344CB8AC3E}">
        <p14:creationId xmlns:p14="http://schemas.microsoft.com/office/powerpoint/2010/main" val="5142287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EF0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008E33-C226-433E-96F1-5C0F6B91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2F15B3-0866-4022-A4BF-1040100B0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6D295F-DB01-46E0-88EC-1063546DC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CDAF0A-A529-46D6-99F3-05D4BAE04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THE BUSINESS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935011-FFE7-44F8-B340-9F8D1A1ED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One fuel line. Two management outcomes.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E21F91-C61C-47AD-9A19-B1727D3A4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一つの燃料費から、二つの経営改善を考える。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25DE55-6A2F-4D0B-864B-C26A5FFBC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546735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32EA70-551C-4FF8-8EB4-409B8311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939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26D00C-113D-49A6-935E-EE6DF0E07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LOWER COST PER OUTPUT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FEFA6C-2A5A-4391-8AC4-1660D142C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生産量当たり燃料費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706D9C-0B59-4DC0-B1FE-BD05F87F1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4933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4D8875-4699-413F-A3DD-01F9E436A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485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20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Measure fuel against steam, power, heat or distance—not against expectation.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4CBBB8-0159-4AD3-B140-A07206A5C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149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蒸気量・発電量・熱量・走行距離で補正して評価。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7BAF34-A977-4ECB-974F-112FB1974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43150"/>
            <a:ext cx="546735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53FC16-D69A-4F3A-8A2C-9764B73C7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7175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939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AB2BB6-DE93-46D4-8F81-63D91420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289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ESTIMATE FUEL-DERIVED CO₂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4932FE-A9C7-4B2C-ABC2-2CAE46B2C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861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燃料由来CO₂を推定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A9C2F2-5FD7-4D12-B31D-4334674B4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000500"/>
            <a:ext cx="4933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DBEBDE-1FF8-4D85-82F4-C8D3D5C1A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248150"/>
            <a:ext cx="485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00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Use the verified fuel difference to calculate total fuel-derived CO₂ impact.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D782E2-B278-42F5-8232-D27F8C63F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149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実測した燃料差から、燃料由来CO₂総量を算定。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82DD15-9A58-42CF-A5EF-A991C3128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864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DECISION RULE  /  判断基準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C9B079-B284-402E-9D9F-63C04F578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810250"/>
            <a:ext cx="7334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25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5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No site-specific baseline, no savings claim.</a:t>
            </a:r>
          </a:p>
        </p:txBody>
      </p:sp>
    </p:spTree>
    <p:extLst>
      <p:ext uri="{BB962C8B-B14F-4D97-AF65-F5344CB8AC3E}">
        <p14:creationId xmlns:p14="http://schemas.microsoft.com/office/powerpoint/2010/main" val="12750315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B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84BE74F-5B08-46BB-A704-DBD031B0B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38505D-40CF-4D53-AB19-26CD57911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04B75A-DB49-4BEB-A3FB-EA2407573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7E09A7-87F9-43B8-B18B-43CBF5FB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WHERE TO START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5F9BFD-E282-4E33-82CE-21021007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Prioritize high-use assets with measurable output.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60232D-9A90-46E3-88CF-8B498E613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燃料使用量が大きく、生産量を測れる設備から始める。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BE9152-F452-4D31-A29F-180DC5130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09800"/>
            <a:ext cx="2686050" cy="3676650"/>
          </a:xfrm>
          <a:prstGeom xmlns:a="http://schemas.openxmlformats.org/drawingml/2006/main" prst="roundRect">
            <a:avLst>
              <a:gd name="adj" fmla="val 2837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4D2364-7F62-4950-A684-8F1FB8CFD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19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9803E5-28EF-41AF-AE6A-FB978384F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381250"/>
            <a:ext cx="4572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E7AA22-DCFB-433A-AA75-0E0555F22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419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96A583-3C75-4BE6-99EF-F56C2399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57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INDUSTRIAL BOILERS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A720F2-EC3C-4318-9052-FE325E8D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産業用ボイラー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09D70D-F78F-45B1-97D2-D657907F3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05300"/>
            <a:ext cx="2266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Factories · hotels · food · textile · paper · laundry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22CCFA-37B4-4DA3-A55B-58105DF3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DA5375-0CB5-47C1-ACE6-DAC39CCA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L/t-steam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F1A75F-8E90-408C-A823-AAAA2458B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09800"/>
            <a:ext cx="2686050" cy="3676650"/>
          </a:xfrm>
          <a:prstGeom xmlns:a="http://schemas.openxmlformats.org/drawingml/2006/main" prst="roundRect">
            <a:avLst>
              <a:gd name="adj" fmla="val 2837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7E5555-EAB3-43D2-BA1F-A0E475F71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A1EDE5-B9B6-4F17-A887-00C2B6C82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381250"/>
            <a:ext cx="4572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AE4647-4CF7-4DD4-B4E5-7C95F225A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419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03DD4F-2951-4CBC-AF63-1F1D242D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1813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02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DIESEL GENERATION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5B464A-7E06-417A-A04F-57FA75DC7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752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ディーゼル発電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AA17E3-3020-4389-82C8-9A6540691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305300"/>
            <a:ext cx="2266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Remote sites · mines · islands · construction · hotels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881356-017E-4F81-A4A8-18EAF6CCB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52197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D9E7A4-2D43-4707-A99B-33C93B5CD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5429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g/kWh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ABE66F-0AF2-4212-89BF-F2415C4EA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09800"/>
            <a:ext cx="2686050" cy="3676650"/>
          </a:xfrm>
          <a:prstGeom xmlns:a="http://schemas.openxmlformats.org/drawingml/2006/main" prst="roundRect">
            <a:avLst>
              <a:gd name="adj" fmla="val 2837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6EC86DF-C5BB-43B7-BC8F-5DA18EAD0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19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9F59B2-BD12-487A-BB55-429BE0CFB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81250"/>
            <a:ext cx="4572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95A9E19-A388-4FB8-93B1-838FE86C6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19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AEFF679-B67F-4855-AA28-A774FC01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1813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MARINE &amp; FISHING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9C3657-0301-4CA1-A40D-F08621344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752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船舶・漁船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829176-8532-46FA-916D-C47AF5916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05300"/>
            <a:ext cx="2266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Auxiliary engines · generators · controlled voyage windows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EBCF8F3-130D-4A52-AACD-6DF3AFD2E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2197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9723375-9094-4CE3-B631-CAD998692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429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L/kWh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7DF05A8-D80C-4E4C-82CD-729C58C2B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209800"/>
            <a:ext cx="2686050" cy="3676650"/>
          </a:xfrm>
          <a:prstGeom xmlns:a="http://schemas.openxmlformats.org/drawingml/2006/main" prst="roundRect">
            <a:avLst>
              <a:gd name="adj" fmla="val 2837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D433A5-9691-4402-A756-198F7FC97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419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04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5481122-57D7-49BB-8E13-5138657B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2381250"/>
            <a:ext cx="4572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D7FCD97-353C-4815-8522-94571AE10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2419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⌁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A707E04-EA96-4981-8BA8-9AB600B1D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1813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HEAVY FLEETS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5952881-7003-4212-A97B-E70753B55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752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トラック・建設重機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DC989DD-C89D-4D6C-8BF2-4CD1E6DD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305300"/>
            <a:ext cx="2266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050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Matched vehicles · controlled duty cycles · warranty review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0B1FB32-F95E-4C38-8684-01719DB79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2197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C73E546-5BA7-4486-A38F-E3E290580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42925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L/100km</a:t>
            </a:r>
          </a:p>
        </p:txBody>
      </p:sp>
    </p:spTree>
    <p:extLst>
      <p:ext uri="{BB962C8B-B14F-4D97-AF65-F5344CB8AC3E}">
        <p14:creationId xmlns:p14="http://schemas.microsoft.com/office/powerpoint/2010/main" val="8505430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EF0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4C38853-B73D-4C95-87F9-3BC9079AA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EF8EA5-1CDA-472A-81D5-D1C46E78D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576F80-6C17-4358-BA70-C90149986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B016AE-918B-4B25-8D71-D2D6A9722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RETROFIT CONCEPT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7F868A-1247-4108-9CF9-4836438E3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Condition in a loop. Verify at the asset.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3F2F79-29AF-4B05-B6F9-A787C9E3D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燃料を循環処理し、既存設備で効果を確認する。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D8A485-6DDB-4BD2-A27A-AA8671DE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62250"/>
            <a:ext cx="19050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AF28EB-5AEC-469B-AAA0-A2F23453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146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04FE8A-4303-491A-9854-A242FCA9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09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FUEL TANK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895EB8-1C46-48AB-9176-67408145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052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燃料タンク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94E3B7-CC2F-46EC-A86B-E8B021D92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381375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66A083-25FE-4F3C-9A5D-6E7C04538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419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4B514A-4861-4AA2-BFE1-EE9646FB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762250"/>
            <a:ext cx="19050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481B9A-355C-46BE-A674-F3AFE4100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9146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1906D-9500-4E50-BE7E-7AF685486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409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42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CIRCULATION PUMP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80AEC7-CD78-4EC1-A863-43D48983A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9052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循環ポンプ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652665-E394-438E-8035-17EC3C69D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381375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B6D3ED-2847-4269-8A4E-BFB38AA89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419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D31B0C-4C70-4212-A3C0-CB4B756E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62250"/>
            <a:ext cx="19050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00E33B-2267-4562-8C98-A4FF7A474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146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8CD8FD-5EFB-4094-9478-CA1061BC1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409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NEO-EXERGY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394850-2800-4F40-ACFD-2F186A688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9052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5FFA0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E5FFA0"/>
                </a:solidFill>
                <a:latin typeface="Yu Gothic"/>
                <a:ea typeface="Yu Gothic"/>
                <a:cs typeface="Yu Gothic"/>
              </a:rPr>
              <a:t>燃油循環処理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959158-6A2F-4347-81D3-A187DC637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381375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67049B-97EB-47AA-882C-F631B0F0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19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9A5457-5B5E-4FA7-A3FD-3D233B6FC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762250"/>
            <a:ext cx="19050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8D116D-50E9-49EE-9F2A-731F1306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9146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506861A-7AD0-4427-AB87-B92B1216F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409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35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EXISTING ASSET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FF60D9-52AF-4933-BF6C-081138A4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9052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既存燃焼設備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B194E40-4695-45F5-B9CD-BAD2CB770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381375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C89CD67-FA5F-4502-9BF5-A3306EEB4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5425" y="34194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6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→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E3748D3-A7B3-4A44-980A-73C1C460B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762250"/>
            <a:ext cx="19050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CDD2C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3709FB6-FDAA-4C99-8F98-572532347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9146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50CE87-052B-413B-B4D2-C9FDF15C4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4099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531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METERED OUTPUT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CE41CA9-9DE7-4CC7-BB1C-557CF4BF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905250"/>
            <a:ext cx="1562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生産量・出力測定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85352FD-D458-4A98-8064-A582A55CA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971550"/>
          </a:xfrm>
          <a:prstGeom xmlns:a="http://schemas.openxmlformats.org/drawingml/2006/main" prst="roundRect">
            <a:avLst>
              <a:gd name="adj" fmla="val 7843"/>
            </a:avLst>
          </a:prstGeom>
          <a:solidFill xmlns:a="http://schemas.openxmlformats.org/drawingml/2006/main">
            <a:srgbClr val="D9E0D5"/>
          </a:solidFill>
          <a:ln xmlns:a="http://schemas.openxmlformats.org/drawingml/2006/main" w="9525">
            <a:solidFill>
              <a:srgbClr val="AEB8AD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CE05A79-F70B-4CDF-9CD2-728CE46C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SOURCE DESCRIPTION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8BAF438-1B54-44CD-BF3F-879976FD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38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Official material describes circulation treatment intended to reduce larger fuel agglomerates and support combustion. It does not establish a chemical molecular change.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0E25C29-BEF1-4E6E-9AD0-6292AAF5C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10382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00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公式資料の説明に基づき「循環処理による燃焼改善」と表現し、化学的な分子変化とは断定しません。</a:t>
            </a:r>
          </a:p>
        </p:txBody>
      </p:sp>
    </p:spTree>
    <p:extLst>
      <p:ext uri="{BB962C8B-B14F-4D97-AF65-F5344CB8AC3E}">
        <p14:creationId xmlns:p14="http://schemas.microsoft.com/office/powerpoint/2010/main" val="1879641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B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45C1082-B582-44EA-BD4A-AE2A4E3A7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7B4E64-7C03-4FF4-9D69-E41F1B15D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50E779-7C06-4EEB-88C7-E5F2E1E5A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D36550-F92D-45CD-B704-C0B8D01F3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PUBLISHED SOURCE CASES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5A874C-E452-4361-8126-F466F1925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Three proof points. None is a universal guarantee.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B28012-53D6-48D9-B6C4-4961659B2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三つの資料事例。どれも一律の保証値ではない。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1536BA-37BB-496C-9FA8-CF213FEC3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1950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72A849-B0E4-46EA-8492-8374C16E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717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DAYS 1–6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63F1B2-A3A2-4EBD-A8CE-C57D15F0D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28950"/>
            <a:ext cx="314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43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11–13%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42DD0D-C46E-41BC-A72F-18160572A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433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南アフリカ発電機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CA9E7B-55D5-4A69-BB19-6880DEAEF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38650"/>
            <a:ext cx="316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A52F1C-10A3-4DA8-9E60-8C85F4237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NEO-100 · Euro 3 diesel · reported fuel-mass reduction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3C921E-1B58-46C2-B125-47DB85090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343150"/>
            <a:ext cx="361950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A211C5-88F6-4940-ACA3-D6BB214D8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5717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TWO TESTS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402081-A47A-48DD-AD66-9EBF289C8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028950"/>
            <a:ext cx="314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43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6.1–11.2%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AADA21-E625-4C3B-83C5-B8CD8ED4C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433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中国・船舶発電機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C0CEC0-5DF8-4E28-A2C3-519C1930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438650"/>
            <a:ext cx="316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3AF1EF-1FBE-42E9-95F6-30DA4DFC9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66725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Euro 5 · two-hour runs · 15 circulation passes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DEB4CE-4770-4A42-ACF7-D90FD7F8F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343150"/>
            <a:ext cx="361950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C52CC8-2DEC-4CE2-B619-524982F4C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717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OFFICIAL SITE CASE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461818-4E3F-4BB6-BB59-64AFA6AF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028950"/>
            <a:ext cx="314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390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≈20%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66860A-902C-44E4-A568-D74E30CC6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433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中国B重油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00F854-2471-4617-AD31-EC88886A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38650"/>
            <a:ext cx="3162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00FEF2-0A37-43E5-AB4E-43BDC1A9A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66725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Manufacturer-reported fuel cost and estimated CO₂ reduction; conditions unpublished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52B227-4DEF-41B7-B76A-02426BF8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48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READ CORRECTLY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E0F9C6-4A62-4CFA-AF78-F0A645B6A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781675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Results vary by fuel, asset, load, test design and time since conditioning.</a:t>
            </a:r>
          </a:p>
        </p:txBody>
      </p:sp>
    </p:spTree>
    <p:extLst>
      <p:ext uri="{BB962C8B-B14F-4D97-AF65-F5344CB8AC3E}">
        <p14:creationId xmlns:p14="http://schemas.microsoft.com/office/powerpoint/2010/main" val="13816434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EF0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1133ABF-37E3-4A8C-945D-36BCE9570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510D0D-4F44-4C3A-85D8-6F58294A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E45095-3E92-4DDB-800F-BA8AC6E5B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BD9671-318A-4F04-99B8-90091605F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SOURCE-CASE TREND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FABF76-D154-49A5-9AA5-5C0DC656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The day-8 result changes the operating question.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7BD8FA-1AEF-4068-863D-1ECFB6BF3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8日目の結果から、再処理周期の検証が必要と分かる。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02DE10-12D8-4054-9422-5DB7F4EB3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FUEL CONSUMED  /  燃料消費量（g）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BDB83C-7C48-4B60-88D6-3F3530E17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Baseline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5C6409-45A0-4303-9214-B49997973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86050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22063F-EF19-486A-953A-DF051E235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686050"/>
            <a:ext cx="5413693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570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A60473-9978-410E-A2B0-B9EE13EC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63842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722.5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CCBCC1-BAA5-4A8D-B6B0-FD09CEE3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63842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A18652-6233-4F0B-841B-2B7C534EE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7182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Day 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512C4E-7AA6-4B9D-9EE9-85636673B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209925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B70A38-FD54-4C92-8F2E-6ED6B1F5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209925"/>
            <a:ext cx="47205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D08F93-EB1A-4EC9-AAEB-3F078602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1623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630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3CD104-BEB1-4EE7-8102-185CF574A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623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13%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C9B57D-38B0-412A-95B5-180A82867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9570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Day 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A4278B-3939-4FCB-BD14-753E34610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33800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BC99D8-61B7-43D4-AE4C-C8FB5F1BC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33800"/>
            <a:ext cx="468312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93DAC6-C6B7-4AAD-9457-6DCB6A6F0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68617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625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6D98A9-BCA3-4FC2-9FCA-D0F7BD414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68617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13%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EA3B0B-B368-4D33-8BAA-2CF7CED57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1957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Day 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7526CB-4E5C-4242-8C17-99FC9AB60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57675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87A41C-2713-4D77-B92B-F1AE923E3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57675"/>
            <a:ext cx="475805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74F2EB-2C16-44DD-BF12-640BE03E6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2100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635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5EE62A-6FC7-49D4-804D-FE35B083E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100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12%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E9FB7C-B7C4-4D5A-A3BC-DA70F3908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43450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Day 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100EC03-B656-41BE-AB78-1538E8AD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781550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8748491-A7F5-4A2B-8EED-F1ED7412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781550"/>
            <a:ext cx="479552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2A75532-2579-44D8-BCCD-57C91FA95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73392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640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8E5911-5FCA-43F1-A0F7-659393187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73392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11%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1788AE1-359A-44CD-A5B1-2DE36B6D3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67325"/>
            <a:ext cx="857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Day 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69E4153-1388-4440-B8C0-6CCAC308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305425"/>
            <a:ext cx="5619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8686B57-5FCC-47AB-B904-430F934F0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305425"/>
            <a:ext cx="528256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A75176A-2DE6-4E75-AE59-3AC1A90F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2578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705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ABED2F1-5596-42A8-976E-DAB500ABF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2578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6B5F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FF6B5F"/>
                </a:solidFill>
                <a:latin typeface="Yu Gothic"/>
                <a:ea typeface="Yu Gothic"/>
                <a:cs typeface="Yu Gothic"/>
              </a:rPr>
              <a:t>2%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8E3AD8-7C5F-411F-89B8-3ECEDBB05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381250"/>
            <a:ext cx="2800350" cy="3086100"/>
          </a:xfrm>
          <a:prstGeom xmlns:a="http://schemas.openxmlformats.org/drawingml/2006/main" prst="roundRect">
            <a:avLst>
              <a:gd name="adj" fmla="val 2721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6C52CC0-AC4B-4ECD-8843-06A0501A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09850"/>
            <a:ext cx="16383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01ADE8C-79F6-414F-B932-5FC6C33E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657475"/>
            <a:ext cx="1447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OPERATING VARIABLE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CA509D2-C181-4E83-A76D-95D0B14B1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1623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630"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337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7 DAYS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9D5B5EB-CD41-4CEA-B016-CC56FBBED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905250"/>
            <a:ext cx="209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The source note says the fuel required re-conditioning after seven days.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D59D3A5-5418-497A-8E32-68BC8272A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8006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資料注記：7日経過後、再度の燃油処理が必要。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707E39A-6915-4951-A8DB-18A360F41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952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Source-table values. Later dates appear to be single runs; repeatability and load normalization must be confirmed.</a:t>
            </a:r>
          </a:p>
        </p:txBody>
      </p:sp>
    </p:spTree>
    <p:extLst>
      <p:ext uri="{BB962C8B-B14F-4D97-AF65-F5344CB8AC3E}">
        <p14:creationId xmlns:p14="http://schemas.microsoft.com/office/powerpoint/2010/main" val="18475323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C9FF3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D94999-7D66-484A-995B-1303D806C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661B10-6ED2-4886-9483-7502038D7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MEASUREMENT INTEGRITY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0FC598-7B34-4803-9DD2-9AE19A2FE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914400"/>
            <a:ext cx="10572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32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CO₂ concentration is not the same as total CO₂.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82C6A4-9D54-48A9-9D5E-1D1D0DD36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573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0613A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50613A"/>
                </a:solidFill>
                <a:latin typeface="Yu Gothic"/>
                <a:ea typeface="Yu Gothic"/>
                <a:cs typeface="Yu Gothic"/>
              </a:rPr>
              <a:t>排ガス中CO₂濃度と、燃料由来CO₂総量は別の指標です。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E85AF9-540F-443B-87B4-E98186E28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19350"/>
            <a:ext cx="525780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F9CEF3-8CC7-4334-8FF8-0A1C05B9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860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EXHAUST SAMPLE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1242CB-CDFB-419E-894D-90699CB95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62300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2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CO₂ concentration may rise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35A56B-9105-44D7-83A7-064653C0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81450"/>
            <a:ext cx="4324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Published generator tests include treated runs with higher CO₂ concentration—consistent with more carbon reaching CO₂ in the sampled exhaust.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099CCF-4C7A-44C4-B9F0-AF0A5FE31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29200"/>
            <a:ext cx="432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濃度上昇例があるため「排ガス中CO₂が必ず低下」とは表現しません。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CCAE15-CCFD-41EE-AB27-71CA1366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419350"/>
            <a:ext cx="581025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F5F7F1"/>
          </a:solidFill>
          <a:ln xmlns:a="http://schemas.openxmlformats.org/drawingml/2006/main" w="9525">
            <a:solidFill>
              <a:srgbClr val="97B6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F86E39-C3AC-421D-91CB-7B3AFF47D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8605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TOTAL OPERATING IMPACT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92C1EC-5889-48E8-B65C-466CF1562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62300"/>
            <a:ext cx="495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368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2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Calculate from normalized fuel use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23A2BF-8297-4487-81C1-1DD915A84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981450"/>
            <a:ext cx="4953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12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Record fuel input, useful output, load, test period and auxiliary power. Convert the verified fuel difference into fuel-derived CO₂.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DAB501-8815-476E-83BE-0D7C5ADCF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0292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燃料投入量 ÷ 有効出力を補正比較し、実測燃料差から総量を算定。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6948AF-7313-4DE6-AAF8-071EF04A4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76950"/>
            <a:ext cx="11391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CREDIBILITY ADVANTAGE  /  正しく分けて説明することが、世界営業の信頼になります。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4855214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EF0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03907CE-0E16-4016-9918-C3A12DF8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1A9897-43D6-422B-98BC-04A2DE60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F9C015-D137-41E5-8A12-5644E17A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2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1289BD-228B-4CF3-A4ED-AE89A6239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FOUR-GATE PILOT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99E4BD-83DE-45C9-9993-28BD282F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A buying process designed to survive technical review.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1E0816-0760-453E-BBAB-658F26FA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技術審査に耐える、4段階の実証プロセス。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32215E-413F-47AE-BA02-B3475845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766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B7A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FC8074-8ECF-4FED-9FC0-1C329C5D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28950"/>
            <a:ext cx="5143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E31292-9086-456E-95DE-9A61CC95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152775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DBFA6F-9494-4732-8F9C-44C4D688E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67150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QUALIFY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FC79F6-876A-4D02-85CE-B2A0CFDA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291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適合診断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E9D84A-8912-4E1D-8BFC-F7B7FCACA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62500"/>
            <a:ext cx="1924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Fuel · volume · asset · load · tank · piping · local rules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1DD282-722C-4C0F-AF37-7F45814D7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3028950"/>
            <a:ext cx="5143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55D3DE-39E5-4C2E-9AA8-E5547A82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3152775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FDC8D7-A22B-44AE-8525-5B5D597AD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3867150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BASELINE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4EB3BA-4648-454D-964B-D8FAB5779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7075" y="42291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基準測定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FF5038-7A7D-49A2-B626-E5F672E3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4762500"/>
            <a:ext cx="1924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Choose L/t-steam, g/kWh, fixed-load L/h or L/100 km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0A8FD1-150D-401A-ABE8-66F0BEFF6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28950"/>
            <a:ext cx="5143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3CDA2A-11EF-4A50-8A34-57FD8CCD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152775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41A4CC-4E04-4076-8582-26FA99D47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67150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VERIFY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5F8E7A-A742-4D90-99D5-D7FAB47A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291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管理試験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2D15A3-0189-4D2F-9B5C-F7DA47FCE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762500"/>
            <a:ext cx="1924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Comparable runs · raw data · repeatability · exceptions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D34644-F1C7-4CA2-B094-54F70ECC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3028950"/>
            <a:ext cx="5143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1FA0B6-A9BE-4E66-9E8C-FF610279A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3152775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2308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97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A25B11-7B33-4EF0-808D-780DE6B9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67150"/>
            <a:ext cx="211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650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DECIDE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BFAC35-C804-44FC-A4A4-95395B51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22910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1050" b="1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ROI・拡大判断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531B2A-0EE2-42DC-A8D7-7D51FD94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762500"/>
            <a:ext cx="19240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657067"/>
                </a:solidFill>
                <a:latin typeface="Yu Gothic"/>
                <a:ea typeface="Yu Gothic"/>
                <a:cs typeface="Yu Gothic"/>
              </a:rPr>
              <a:t>Measured reduction · installation · operation · maintenance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D55177-3FCD-4FCC-B908-ACE04B5AB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11512"/>
          </a:solidFill>
          <a:ln xmlns:a="http://schemas.openxmlformats.org/drawingml/2006/main" w="9525">
            <a:solidFill>
              <a:srgbClr val="111512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680AB3B-62F6-4E2B-9579-5FFD4E63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4360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2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GO / NO-GO AFTER EVIDENCE  ·  証拠が揃ってから投資判断</a:t>
            </a:r>
          </a:p>
        </p:txBody>
      </p:sp>
    </p:spTree>
    <p:extLst>
      <p:ext uri="{BB962C8B-B14F-4D97-AF65-F5344CB8AC3E}">
        <p14:creationId xmlns:p14="http://schemas.microsoft.com/office/powerpoint/2010/main" val="6343359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B0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F1ADE3-B22D-4428-9E13-6BAC9B1F0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8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NEO-EXERGY  /  NANOBEST JAPAN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F625A0-BCAF-4A19-B7B5-77EB18D65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28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FD7A00-533D-4887-AD97-A06D3A13A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B101F0-A72D-407B-ABAF-E334C0D90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42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825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COMMERCIAL THRESHOLD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A30683-7168-46E0-8EE7-429F9D73B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28700"/>
            <a:ext cx="1133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85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Model the pilot before spending capital.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84C31D-9693-4230-95FE-CBCB4F76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8115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12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設備投資の前に、成立条件を試算する。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17D8CA-E2BC-43AF-9353-B423F2BF4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75" b="0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Illustrative inputs: 50,000 L/month × 1.10 currency/L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915167-01BC-421D-A33E-27E67B0C5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SCENARIO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D52B65-90C4-4D29-B120-ADF944CA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4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MONTHLY SAVING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5B97B2-5601-4B4F-85D9-3731CE77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64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ANNUAL SAVING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6E5D86-3CB2-427E-936E-2BCBA6927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6479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USE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4B8077-94E3-43A2-B3AF-163E83D47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3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E9B13A-2850-4D1C-AB6D-FA08D639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81350"/>
            <a:ext cx="113919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E1310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C8355A-0DBF-45AB-A1B8-EE1FB191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051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1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4B8854-870C-40D1-B7C0-0627DD3F8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333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2,750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A78FCF-A91A-4F85-92F8-2059347D4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333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33,000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021087-CBD3-4960-AFC8-9B46716C9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3528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CONSERVATIVE / 保守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083B27-1720-4DB9-901E-1A8AEB354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62400"/>
            <a:ext cx="113919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172019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E44341-50DD-4DA3-B678-04C5089D0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862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C9FF3C"/>
                </a:solidFill>
                <a:latin typeface="Yu Gothic"/>
                <a:ea typeface="Yu Gothic"/>
                <a:cs typeface="Yu Gothic"/>
              </a:defRPr>
            </a:pPr>
            <a:r>
              <a:rPr sz="2100" b="1">
                <a:solidFill>
                  <a:srgbClr val="C9FF3C"/>
                </a:solidFill>
                <a:latin typeface="Yu Gothic"/>
                <a:ea typeface="Yu Gothic"/>
                <a:cs typeface="Yu Gothic"/>
              </a:rPr>
              <a:t>8%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B92B1A-5D58-4A5F-B9B0-97D06EB8B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114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4,400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6104A30-0291-4E10-8C2F-07212EE5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114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52,800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0EE620-EB85-44B0-868F-E502002EF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1338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PLANNING / 基準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910734-D5A0-4CBE-9405-29AEE4222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43450"/>
            <a:ext cx="113919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E1310"/>
          </a:solidFill>
          <a:ln xmlns:a="http://schemas.openxmlformats.org/drawingml/2006/main" w="9525">
            <a:solidFill>
              <a:srgbClr val="2E3831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C9E968-F2D4-45FD-BEEE-316DCE409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672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21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12%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0DE869-C468-4E4C-A508-F5F93FFC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895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6,600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8BFA1ED-3306-476D-B7BB-C8E2C003E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4895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defRPr>
            </a:pPr>
            <a:r>
              <a:rPr sz="1500" b="1">
                <a:solidFill>
                  <a:srgbClr val="F5F7F1"/>
                </a:solidFill>
                <a:latin typeface="Yu Gothic"/>
                <a:ea typeface="Yu Gothic"/>
                <a:cs typeface="Yu Gothic"/>
              </a:rPr>
              <a:t>79,200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8C3AD6-4CF3-4C63-8611-6A1FFD86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9149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9DA7A0"/>
                </a:solidFill>
                <a:latin typeface="Yu Gothic"/>
                <a:ea typeface="Yu Gothic"/>
                <a:cs typeface="Yu Gothic"/>
              </a:rPr>
              <a:t>UPSIDE / 上振れ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E0C2D6-56FE-49AD-AE7F-91C9C0200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C9FF3C"/>
          </a:solidFill>
          <a:ln xmlns:a="http://schemas.openxmlformats.org/drawingml/2006/main" w="9525">
            <a:solidFill>
              <a:srgbClr val="C9FF3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C89C81F-A7A4-4E88-9214-F11D8C61B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886450"/>
            <a:ext cx="11029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defRPr>
            </a:pPr>
            <a:r>
              <a:rPr sz="1125" b="1">
                <a:solidFill>
                  <a:srgbClr val="111512"/>
                </a:solidFill>
                <a:latin typeface="Yu Gothic"/>
                <a:ea typeface="Yu Gothic"/>
                <a:cs typeface="Yu Gothic"/>
              </a:rPr>
              <a:t>SCENARIO ONLY — not a savings or payback guarantee. Replace assumptions with site data.</a:t>
            </a:r>
          </a:p>
        </p:txBody>
      </p:sp>
    </p:spTree>
    <p:extLst>
      <p:ext uri="{BB962C8B-B14F-4D97-AF65-F5344CB8AC3E}">
        <p14:creationId xmlns:p14="http://schemas.microsoft.com/office/powerpoint/2010/main" val="15619260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2026-08-21T09:07:45.4800000Z</dcterms:created>
  <dcterms:modified xsi:type="dcterms:W3CDTF">2026-08-21T09:07:45.4800000Z</dcterms:modified>
</coreProperties>
</file>